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9" r:id="rId5"/>
    <p:sldId id="263" r:id="rId6"/>
    <p:sldId id="267" r:id="rId7"/>
    <p:sldId id="264" r:id="rId8"/>
    <p:sldId id="265" r:id="rId9"/>
    <p:sldId id="270" r:id="rId10"/>
    <p:sldId id="266" r:id="rId11"/>
    <p:sldId id="268" r:id="rId12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F0A02-10A3-4E8A-25D2-F3A061814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2406104"/>
            <a:ext cx="8915399" cy="1348381"/>
          </a:xfrm>
        </p:spPr>
        <p:txBody>
          <a:bodyPr>
            <a:normAutofit/>
          </a:bodyPr>
          <a:lstStyle/>
          <a:p>
            <a:r>
              <a:rPr lang="sk-SK" sz="6600" dirty="0"/>
              <a:t>Erasmus+ na </a:t>
            </a:r>
            <a:r>
              <a:rPr lang="sk-SK" sz="6600" dirty="0" err="1"/>
              <a:t>Adlerke</a:t>
            </a:r>
            <a:endParaRPr lang="sk-SK" sz="6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E0D3AF-899F-CA99-283C-706A7AE9F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k-SK" dirty="0"/>
          </a:p>
          <a:p>
            <a:endParaRPr lang="sk-SK" dirty="0"/>
          </a:p>
          <a:p>
            <a:r>
              <a:rPr lang="sk-SK" dirty="0"/>
              <a:t>Katarína Sekáčová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BA74CDD3-32F4-1C17-8483-DF1BB57BA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073" y="331923"/>
            <a:ext cx="2900425" cy="1051287"/>
          </a:xfrm>
          <a:prstGeom prst="rect">
            <a:avLst/>
          </a:prstGeom>
        </p:spPr>
      </p:pic>
      <p:pic>
        <p:nvPicPr>
          <p:cNvPr id="11" name="Zástupný objekt pre obsah 5">
            <a:extLst>
              <a:ext uri="{FF2B5EF4-FFF2-40B4-BE49-F238E27FC236}">
                <a16:creationId xmlns:a16="http://schemas.microsoft.com/office/drawing/2014/main" id="{10D3D98A-B956-6E5C-899D-4AFDBF10B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182" y="185510"/>
            <a:ext cx="1062182" cy="10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67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2E33B-4982-D553-582E-2EECA723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dirty="0"/>
              <a:t>      Erasmus+ na </a:t>
            </a:r>
            <a:r>
              <a:rPr lang="sk-SK" dirty="0" err="1"/>
              <a:t>Adlerke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CC2D825-CA04-9881-5773-99CEF9C8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33" y="216801"/>
            <a:ext cx="2900425" cy="1051287"/>
          </a:xfrm>
          <a:prstGeom prst="rect">
            <a:avLst/>
          </a:prstGeom>
        </p:spPr>
      </p:pic>
      <p:pic>
        <p:nvPicPr>
          <p:cNvPr id="3" name="Zástupný objekt pre obsah 5">
            <a:extLst>
              <a:ext uri="{FF2B5EF4-FFF2-40B4-BE49-F238E27FC236}">
                <a16:creationId xmlns:a16="http://schemas.microsoft.com/office/drawing/2014/main" id="{77D0A34E-3555-D2F1-EBE3-751060119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322" y="222281"/>
            <a:ext cx="1062181" cy="1051287"/>
          </a:xfrm>
          <a:prstGeom prst="rect">
            <a:avLst/>
          </a:prstGeom>
        </p:spPr>
      </p:pic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C6F36309-F6CA-6F32-B79B-92B78EC1A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1905000"/>
            <a:ext cx="8915400" cy="4329113"/>
          </a:xfrm>
        </p:spPr>
        <p:txBody>
          <a:bodyPr/>
          <a:lstStyle/>
          <a:p>
            <a:pPr marL="0" indent="0">
              <a:buNone/>
            </a:pPr>
            <a:r>
              <a:rPr lang="sk-SK" b="1" dirty="0"/>
              <a:t>5 projektov v OVP + 1 projekt Strategické partnerstvá</a:t>
            </a:r>
          </a:p>
          <a:p>
            <a:endParaRPr lang="sk-SK" dirty="0"/>
          </a:p>
          <a:p>
            <a:r>
              <a:rPr lang="sk-SK" dirty="0"/>
              <a:t>Celkovo sa na projektoch Erasmus+ zúčastnilo:</a:t>
            </a:r>
          </a:p>
          <a:p>
            <a:pPr lvl="1"/>
            <a:r>
              <a:rPr lang="sk-SK" dirty="0"/>
              <a:t>116 študentov na mobilitách</a:t>
            </a:r>
          </a:p>
          <a:p>
            <a:pPr lvl="1"/>
            <a:r>
              <a:rPr lang="sk-SK" dirty="0"/>
              <a:t>18 učiteľov na pozorovaní pri práci</a:t>
            </a:r>
          </a:p>
          <a:p>
            <a:pPr lvl="1"/>
            <a:r>
              <a:rPr lang="sk-SK" dirty="0"/>
              <a:t>4 učiteľky na kurzoch</a:t>
            </a:r>
          </a:p>
          <a:p>
            <a:pPr lvl="1"/>
            <a:r>
              <a:rPr lang="sk-SK" dirty="0"/>
              <a:t>17 učiteľov ako sprevádzajúce osoby</a:t>
            </a:r>
          </a:p>
          <a:p>
            <a:pPr lvl="1"/>
            <a:endParaRPr lang="sk-SK" dirty="0"/>
          </a:p>
          <a:p>
            <a:pPr lvl="1"/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4575BD5-39D5-A706-533E-217DE3E83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159" y="2151704"/>
            <a:ext cx="1749714" cy="2068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C818EBB-29C5-4B0D-BE51-32DD0402E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531" y="4466779"/>
            <a:ext cx="2672485" cy="203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344F6FEC-F91D-474B-87A2-CF8C684B08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947" y="4585523"/>
            <a:ext cx="2635121" cy="19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67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2BA9A1-9096-BB7D-4CA5-A6B76CA0E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0437" y="2425979"/>
            <a:ext cx="8915399" cy="1126283"/>
          </a:xfrm>
        </p:spPr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9A1F45-EE7A-8305-AC04-5BC9D59A2A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k-SK" dirty="0"/>
          </a:p>
          <a:p>
            <a:endParaRPr lang="sk-SK" dirty="0"/>
          </a:p>
          <a:p>
            <a:r>
              <a:rPr lang="sk-SK" dirty="0"/>
              <a:t>Katarína Sekáčová</a:t>
            </a: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7E7BA76-EA10-500E-DD17-F27E0D11E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33" y="216801"/>
            <a:ext cx="2900425" cy="1051287"/>
          </a:xfrm>
          <a:prstGeom prst="rect">
            <a:avLst/>
          </a:prstGeom>
        </p:spPr>
      </p:pic>
      <p:pic>
        <p:nvPicPr>
          <p:cNvPr id="5" name="Zástupný objekt pre obsah 5">
            <a:extLst>
              <a:ext uri="{FF2B5EF4-FFF2-40B4-BE49-F238E27FC236}">
                <a16:creationId xmlns:a16="http://schemas.microsoft.com/office/drawing/2014/main" id="{F9C579BE-D737-C41E-A1AD-8FAF4AA75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322" y="222281"/>
            <a:ext cx="1062181" cy="10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2E33B-4982-D553-582E-2EECA723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dirty="0"/>
              <a:t>Čo je Erasmus+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CC2D825-CA04-9881-5773-99CEF9C8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33" y="216801"/>
            <a:ext cx="2900425" cy="1051287"/>
          </a:xfrm>
          <a:prstGeom prst="rect">
            <a:avLst/>
          </a:prstGeom>
        </p:spPr>
      </p:pic>
      <p:pic>
        <p:nvPicPr>
          <p:cNvPr id="3" name="Zástupný objekt pre obsah 5">
            <a:extLst>
              <a:ext uri="{FF2B5EF4-FFF2-40B4-BE49-F238E27FC236}">
                <a16:creationId xmlns:a16="http://schemas.microsoft.com/office/drawing/2014/main" id="{77D0A34E-3555-D2F1-EBE3-751060119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322" y="222281"/>
            <a:ext cx="1062181" cy="1051287"/>
          </a:xfrm>
          <a:prstGeom prst="rect">
            <a:avLst/>
          </a:prstGeom>
        </p:spPr>
      </p:pic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C6F36309-F6CA-6F32-B79B-92B78EC1A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1905000"/>
            <a:ext cx="8915400" cy="4329113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Cieľom programu Erasmus+ je:</a:t>
            </a:r>
          </a:p>
          <a:p>
            <a:r>
              <a:rPr lang="sk-SK" dirty="0"/>
              <a:t> zlepšiť zručnosti a zamestnanosť mladých ľudí</a:t>
            </a:r>
          </a:p>
          <a:p>
            <a:r>
              <a:rPr lang="sk-SK" dirty="0"/>
              <a:t> modernizovať vzdelávanie</a:t>
            </a:r>
          </a:p>
          <a:p>
            <a:r>
              <a:rPr lang="sk-SK" dirty="0"/>
              <a:t> modernizovať odbornú prípravu</a:t>
            </a:r>
          </a:p>
          <a:p>
            <a:r>
              <a:rPr lang="sk-SK" dirty="0"/>
              <a:t> zlepšiť prácu s mládežou</a:t>
            </a:r>
          </a:p>
          <a:p>
            <a:r>
              <a:rPr lang="sk-SK" dirty="0"/>
              <a:t> umožniť viac ako 4 miliónom Európanom uchádzať sa o zahraničné štúdium</a:t>
            </a:r>
          </a:p>
          <a:p>
            <a:r>
              <a:rPr lang="sk-SK" dirty="0"/>
              <a:t>podporovať medzinárodné partnerstvá medzi školami 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794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2E33B-4982-D553-582E-2EECA723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dirty="0"/>
              <a:t>      Erasmus+ na </a:t>
            </a:r>
            <a:r>
              <a:rPr lang="sk-SK" dirty="0" err="1"/>
              <a:t>Adlerke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CC2D825-CA04-9881-5773-99CEF9C8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33" y="216801"/>
            <a:ext cx="2900425" cy="1051287"/>
          </a:xfrm>
          <a:prstGeom prst="rect">
            <a:avLst/>
          </a:prstGeom>
        </p:spPr>
      </p:pic>
      <p:pic>
        <p:nvPicPr>
          <p:cNvPr id="3" name="Zástupný objekt pre obsah 5">
            <a:extLst>
              <a:ext uri="{FF2B5EF4-FFF2-40B4-BE49-F238E27FC236}">
                <a16:creationId xmlns:a16="http://schemas.microsoft.com/office/drawing/2014/main" id="{77D0A34E-3555-D2F1-EBE3-751060119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322" y="222281"/>
            <a:ext cx="1062181" cy="1051287"/>
          </a:xfrm>
          <a:prstGeom prst="rect">
            <a:avLst/>
          </a:prstGeom>
        </p:spPr>
      </p:pic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C6F36309-F6CA-6F32-B79B-92B78EC1A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1905000"/>
            <a:ext cx="8915400" cy="4329113"/>
          </a:xfrm>
        </p:spPr>
        <p:txBody>
          <a:bodyPr>
            <a:normAutofit/>
          </a:bodyPr>
          <a:lstStyle/>
          <a:p>
            <a:r>
              <a:rPr lang="sk-SK" dirty="0"/>
              <a:t>2014/2015 KA102 OVP</a:t>
            </a:r>
          </a:p>
          <a:p>
            <a:pPr lvl="1"/>
            <a:r>
              <a:rPr lang="sk-SK" b="1" dirty="0"/>
              <a:t>Nové technológie v elektrotechnike a	informatike za hranicami Slovenska</a:t>
            </a:r>
          </a:p>
          <a:p>
            <a:pPr lvl="1"/>
            <a:r>
              <a:rPr lang="sk-SK" dirty="0"/>
              <a:t>2 x10 študentov v Prahe</a:t>
            </a:r>
          </a:p>
          <a:p>
            <a:pPr lvl="1"/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 descr="Obrázok, na ktorom je osoba, oblek, ľudia, pózujúci&#10;&#10;Automaticky generovaný popis">
            <a:extLst>
              <a:ext uri="{FF2B5EF4-FFF2-40B4-BE49-F238E27FC236}">
                <a16:creationId xmlns:a16="http://schemas.microsoft.com/office/drawing/2014/main" id="{093CCBF6-2ED5-7C22-4233-585FCAF07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953" y="3185890"/>
            <a:ext cx="5030459" cy="331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1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2E33B-4982-D553-582E-2EECA723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dirty="0"/>
              <a:t>      Erasmus+ na </a:t>
            </a:r>
            <a:r>
              <a:rPr lang="sk-SK" dirty="0" err="1"/>
              <a:t>Adlerke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CC2D825-CA04-9881-5773-99CEF9C8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33" y="216801"/>
            <a:ext cx="2900425" cy="1051287"/>
          </a:xfrm>
          <a:prstGeom prst="rect">
            <a:avLst/>
          </a:prstGeom>
        </p:spPr>
      </p:pic>
      <p:pic>
        <p:nvPicPr>
          <p:cNvPr id="3" name="Zástupný objekt pre obsah 5">
            <a:extLst>
              <a:ext uri="{FF2B5EF4-FFF2-40B4-BE49-F238E27FC236}">
                <a16:creationId xmlns:a16="http://schemas.microsoft.com/office/drawing/2014/main" id="{77D0A34E-3555-D2F1-EBE3-751060119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322" y="222281"/>
            <a:ext cx="1062181" cy="1051287"/>
          </a:xfrm>
          <a:prstGeom prst="rect">
            <a:avLst/>
          </a:prstGeom>
        </p:spPr>
      </p:pic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C6F36309-F6CA-6F32-B79B-92B78EC1A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1905000"/>
            <a:ext cx="8915400" cy="4329113"/>
          </a:xfrm>
        </p:spPr>
        <p:txBody>
          <a:bodyPr>
            <a:normAutofit/>
          </a:bodyPr>
          <a:lstStyle/>
          <a:p>
            <a:r>
              <a:rPr lang="sk-SK" dirty="0"/>
              <a:t>2015/2016 KA102 OVP</a:t>
            </a:r>
          </a:p>
          <a:p>
            <a:pPr lvl="1"/>
            <a:r>
              <a:rPr lang="sk-SK" b="1" dirty="0"/>
              <a:t>Vycestujeme za novými požiadavkami a zručnosťami za hranice Slovenska</a:t>
            </a:r>
          </a:p>
          <a:p>
            <a:pPr lvl="1"/>
            <a:r>
              <a:rPr lang="sk-SK" dirty="0"/>
              <a:t>2 x10 študentov v Prahe</a:t>
            </a:r>
          </a:p>
          <a:p>
            <a:pPr lvl="1"/>
            <a:r>
              <a:rPr lang="sk-SK" dirty="0"/>
              <a:t>3 učitelia v Prahe na </a:t>
            </a:r>
            <a:r>
              <a:rPr lang="sk-SK" dirty="0" err="1"/>
              <a:t>job</a:t>
            </a:r>
            <a:r>
              <a:rPr lang="sk-SK" dirty="0"/>
              <a:t> </a:t>
            </a:r>
            <a:r>
              <a:rPr lang="sk-SK" dirty="0" err="1"/>
              <a:t>shadowing</a:t>
            </a:r>
            <a:r>
              <a:rPr lang="sk-SK" dirty="0"/>
              <a:t> </a:t>
            </a:r>
          </a:p>
          <a:p>
            <a:pPr marL="457200" lvl="1" indent="0">
              <a:buNone/>
            </a:pPr>
            <a:r>
              <a:rPr lang="sk-SK" dirty="0"/>
              <a:t>      – pozorovanie pri práci</a:t>
            </a:r>
          </a:p>
          <a:p>
            <a:pPr lvl="1"/>
            <a:r>
              <a:rPr lang="sk-SK" dirty="0"/>
              <a:t>4 učitelia vo Viedni na </a:t>
            </a:r>
            <a:r>
              <a:rPr lang="sk-SK" dirty="0" err="1"/>
              <a:t>job</a:t>
            </a:r>
            <a:r>
              <a:rPr lang="sk-SK" dirty="0"/>
              <a:t> </a:t>
            </a:r>
            <a:r>
              <a:rPr lang="sk-SK" dirty="0" err="1"/>
              <a:t>shadowing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B831182-8778-AD79-B906-452896281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7" y="2782455"/>
            <a:ext cx="2628900" cy="365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63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2E33B-4982-D553-582E-2EECA723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dirty="0"/>
              <a:t>      Erasmus+ na </a:t>
            </a:r>
            <a:r>
              <a:rPr lang="sk-SK" dirty="0" err="1"/>
              <a:t>Adlerke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CC2D825-CA04-9881-5773-99CEF9C8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33" y="216801"/>
            <a:ext cx="2900425" cy="1051287"/>
          </a:xfrm>
          <a:prstGeom prst="rect">
            <a:avLst/>
          </a:prstGeom>
        </p:spPr>
      </p:pic>
      <p:pic>
        <p:nvPicPr>
          <p:cNvPr id="3" name="Zástupný objekt pre obsah 5">
            <a:extLst>
              <a:ext uri="{FF2B5EF4-FFF2-40B4-BE49-F238E27FC236}">
                <a16:creationId xmlns:a16="http://schemas.microsoft.com/office/drawing/2014/main" id="{77D0A34E-3555-D2F1-EBE3-751060119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322" y="222281"/>
            <a:ext cx="1062181" cy="1051287"/>
          </a:xfrm>
          <a:prstGeom prst="rect">
            <a:avLst/>
          </a:prstGeom>
        </p:spPr>
      </p:pic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C6F36309-F6CA-6F32-B79B-92B78EC1A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1426128"/>
            <a:ext cx="8915400" cy="4807985"/>
          </a:xfrm>
        </p:spPr>
        <p:txBody>
          <a:bodyPr>
            <a:normAutofit/>
          </a:bodyPr>
          <a:lstStyle/>
          <a:p>
            <a:endParaRPr lang="sk-SK" dirty="0"/>
          </a:p>
          <a:p>
            <a:r>
              <a:rPr lang="sk-SK" dirty="0"/>
              <a:t>2019/2020 KA102 OVP</a:t>
            </a:r>
          </a:p>
          <a:p>
            <a:pPr lvl="1"/>
            <a:r>
              <a:rPr lang="sk-SK" b="1" dirty="0" err="1"/>
              <a:t>Adlerka</a:t>
            </a:r>
            <a:r>
              <a:rPr lang="sk-SK" b="1" dirty="0"/>
              <a:t> si rozširuje obzory</a:t>
            </a:r>
          </a:p>
          <a:p>
            <a:pPr lvl="1"/>
            <a:r>
              <a:rPr lang="sk-SK" dirty="0"/>
              <a:t>10 študentov v poľskom meste Turek</a:t>
            </a:r>
          </a:p>
          <a:p>
            <a:pPr lvl="1"/>
            <a:r>
              <a:rPr lang="sk-SK" dirty="0"/>
              <a:t>10 študentov v Prahe</a:t>
            </a:r>
          </a:p>
          <a:p>
            <a:pPr lvl="1"/>
            <a:r>
              <a:rPr lang="sk-SK" dirty="0"/>
              <a:t>2 učiteľky v Prahe na </a:t>
            </a:r>
            <a:r>
              <a:rPr lang="sk-SK" dirty="0" err="1"/>
              <a:t>job</a:t>
            </a:r>
            <a:r>
              <a:rPr lang="sk-SK" dirty="0"/>
              <a:t> </a:t>
            </a:r>
            <a:r>
              <a:rPr lang="sk-SK" dirty="0" err="1"/>
              <a:t>shadowing</a:t>
            </a:r>
            <a:endParaRPr lang="sk-SK" dirty="0"/>
          </a:p>
          <a:p>
            <a:pPr lvl="1"/>
            <a:r>
              <a:rPr lang="sk-SK" dirty="0"/>
              <a:t>10 študentov v talianskom meste </a:t>
            </a:r>
            <a:r>
              <a:rPr lang="sk-SK" dirty="0" err="1"/>
              <a:t>Ivrea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           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E2372A8B-3D26-6A3E-F377-8EBF3FCA1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91" y="4273650"/>
            <a:ext cx="3624695" cy="2316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28567258-DE62-44FA-D266-339F14CC4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015" y="1904999"/>
            <a:ext cx="2858607" cy="370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3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2E33B-4982-D553-582E-2EECA723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dirty="0"/>
              <a:t>      Erasmus+ na </a:t>
            </a:r>
            <a:r>
              <a:rPr lang="sk-SK" dirty="0" err="1"/>
              <a:t>Adlerke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CC2D825-CA04-9881-5773-99CEF9C8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33" y="216801"/>
            <a:ext cx="2900425" cy="1051287"/>
          </a:xfrm>
          <a:prstGeom prst="rect">
            <a:avLst/>
          </a:prstGeom>
        </p:spPr>
      </p:pic>
      <p:pic>
        <p:nvPicPr>
          <p:cNvPr id="3" name="Zástupný objekt pre obsah 5">
            <a:extLst>
              <a:ext uri="{FF2B5EF4-FFF2-40B4-BE49-F238E27FC236}">
                <a16:creationId xmlns:a16="http://schemas.microsoft.com/office/drawing/2014/main" id="{77D0A34E-3555-D2F1-EBE3-751060119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322" y="222281"/>
            <a:ext cx="1062181" cy="1051287"/>
          </a:xfrm>
          <a:prstGeom prst="rect">
            <a:avLst/>
          </a:prstGeom>
        </p:spPr>
      </p:pic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C6F36309-F6CA-6F32-B79B-92B78EC1A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1523046"/>
            <a:ext cx="8915400" cy="4711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  </a:t>
            </a:r>
            <a:endParaRPr lang="sk-SK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dirty="0"/>
              <a:t>2019/2022 KA209 Strategické partnerstvá</a:t>
            </a:r>
          </a:p>
          <a:p>
            <a:pPr lvl="1"/>
            <a:r>
              <a:rPr lang="sk-SK" b="1" dirty="0" err="1"/>
              <a:t>Acquisizione</a:t>
            </a:r>
            <a:r>
              <a:rPr lang="sk-SK" b="1" dirty="0"/>
              <a:t> - </a:t>
            </a:r>
            <a:r>
              <a:rPr lang="sk-SK" b="1" dirty="0" err="1"/>
              <a:t>Validazione</a:t>
            </a:r>
            <a:r>
              <a:rPr lang="sk-SK" b="1" dirty="0"/>
              <a:t> – </a:t>
            </a:r>
            <a:r>
              <a:rPr lang="sk-SK" b="1" dirty="0" err="1"/>
              <a:t>Elaborazione</a:t>
            </a:r>
            <a:endParaRPr lang="sk-SK" b="1" dirty="0"/>
          </a:p>
          <a:p>
            <a:pPr marL="457200" lvl="1" indent="0">
              <a:buNone/>
            </a:pPr>
            <a:r>
              <a:rPr lang="sk-SK" dirty="0"/>
              <a:t>    „Získavanie  - overovanie – spracovanie“</a:t>
            </a:r>
          </a:p>
          <a:p>
            <a:pPr lvl="1"/>
            <a:r>
              <a:rPr lang="sk-SK" dirty="0"/>
              <a:t>spolupracovalo 6 učiteľov a 16 žiakov</a:t>
            </a:r>
          </a:p>
          <a:p>
            <a:pPr marL="0" indent="0">
              <a:buNone/>
            </a:pPr>
            <a:r>
              <a:rPr lang="sk-SK" dirty="0"/>
              <a:t>      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740F1EA-BDBD-B97F-6178-AC627B58B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4965" y="1905000"/>
            <a:ext cx="1597891" cy="1538283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6623AA99-D255-B542-9F3A-D71344CF8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5078" y="3953199"/>
            <a:ext cx="5063548" cy="2688000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E45DEAF0-A8A0-ABB1-C65F-29758A114E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44" y="3953199"/>
            <a:ext cx="3812334" cy="2682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022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2E33B-4982-D553-582E-2EECA723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dirty="0"/>
              <a:t>      Erasmus+ na </a:t>
            </a:r>
            <a:r>
              <a:rPr lang="sk-SK" dirty="0" err="1"/>
              <a:t>Adlerke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CC2D825-CA04-9881-5773-99CEF9C8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33" y="216801"/>
            <a:ext cx="2900425" cy="1051287"/>
          </a:xfrm>
          <a:prstGeom prst="rect">
            <a:avLst/>
          </a:prstGeom>
        </p:spPr>
      </p:pic>
      <p:pic>
        <p:nvPicPr>
          <p:cNvPr id="3" name="Zástupný objekt pre obsah 5">
            <a:extLst>
              <a:ext uri="{FF2B5EF4-FFF2-40B4-BE49-F238E27FC236}">
                <a16:creationId xmlns:a16="http://schemas.microsoft.com/office/drawing/2014/main" id="{77D0A34E-3555-D2F1-EBE3-751060119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322" y="222281"/>
            <a:ext cx="1062181" cy="1051287"/>
          </a:xfrm>
          <a:prstGeom prst="rect">
            <a:avLst/>
          </a:prstGeom>
        </p:spPr>
      </p:pic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C6F36309-F6CA-6F32-B79B-92B78EC1A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1905000"/>
            <a:ext cx="8915400" cy="4329113"/>
          </a:xfrm>
        </p:spPr>
        <p:txBody>
          <a:bodyPr/>
          <a:lstStyle/>
          <a:p>
            <a:r>
              <a:rPr lang="sk-SK" dirty="0"/>
              <a:t>2021/2022 KA122 OVP</a:t>
            </a:r>
          </a:p>
          <a:p>
            <a:pPr lvl="1"/>
            <a:r>
              <a:rPr lang="pl-PL" b="1" dirty="0"/>
              <a:t>Adleráci na ceste za lepšou budúcnosťou</a:t>
            </a:r>
          </a:p>
          <a:p>
            <a:pPr lvl="1"/>
            <a:r>
              <a:rPr lang="sk-SK" dirty="0"/>
              <a:t>3 učitelia v </a:t>
            </a:r>
            <a:r>
              <a:rPr lang="sk-SK" dirty="0" err="1"/>
              <a:t>Ivrea</a:t>
            </a:r>
            <a:r>
              <a:rPr lang="sk-SK" dirty="0"/>
              <a:t> na </a:t>
            </a:r>
            <a:r>
              <a:rPr lang="sk-SK" dirty="0" err="1"/>
              <a:t>job</a:t>
            </a:r>
            <a:r>
              <a:rPr lang="sk-SK" dirty="0"/>
              <a:t> </a:t>
            </a:r>
            <a:r>
              <a:rPr lang="sk-SK" dirty="0" err="1"/>
              <a:t>shadowing</a:t>
            </a:r>
            <a:endParaRPr lang="sk-SK" dirty="0"/>
          </a:p>
          <a:p>
            <a:pPr lvl="1"/>
            <a:r>
              <a:rPr lang="sk-SK" dirty="0"/>
              <a:t>10 študentov v poľskom meste Turek</a:t>
            </a:r>
          </a:p>
          <a:p>
            <a:pPr marL="457200" lvl="1" indent="0">
              <a:buNone/>
            </a:pPr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B685366-E4B0-9AA8-DC0E-B00BDA247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005" y="2857278"/>
            <a:ext cx="3362444" cy="337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2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2E33B-4982-D553-582E-2EECA723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dirty="0"/>
              <a:t>      Erasmus+ na </a:t>
            </a:r>
            <a:r>
              <a:rPr lang="sk-SK" dirty="0" err="1"/>
              <a:t>Adlerke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CC2D825-CA04-9881-5773-99CEF9C8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33" y="216801"/>
            <a:ext cx="2900425" cy="1051287"/>
          </a:xfrm>
          <a:prstGeom prst="rect">
            <a:avLst/>
          </a:prstGeom>
        </p:spPr>
      </p:pic>
      <p:pic>
        <p:nvPicPr>
          <p:cNvPr id="3" name="Zástupný objekt pre obsah 5">
            <a:extLst>
              <a:ext uri="{FF2B5EF4-FFF2-40B4-BE49-F238E27FC236}">
                <a16:creationId xmlns:a16="http://schemas.microsoft.com/office/drawing/2014/main" id="{77D0A34E-3555-D2F1-EBE3-751060119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322" y="222281"/>
            <a:ext cx="1062181" cy="1051287"/>
          </a:xfrm>
          <a:prstGeom prst="rect">
            <a:avLst/>
          </a:prstGeom>
        </p:spPr>
      </p:pic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C6F36309-F6CA-6F32-B79B-92B78EC1A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1905000"/>
            <a:ext cx="8915400" cy="4329113"/>
          </a:xfrm>
        </p:spPr>
        <p:txBody>
          <a:bodyPr/>
          <a:lstStyle/>
          <a:p>
            <a:r>
              <a:rPr lang="sk-SK" dirty="0"/>
              <a:t>2022/2023 KA122 OVP</a:t>
            </a:r>
          </a:p>
          <a:p>
            <a:pPr lvl="1"/>
            <a:r>
              <a:rPr lang="pl-PL" b="1" dirty="0"/>
              <a:t>Bok po bolu do sveta</a:t>
            </a:r>
          </a:p>
          <a:p>
            <a:pPr lvl="1"/>
            <a:r>
              <a:rPr lang="pl-PL" dirty="0"/>
              <a:t>4 učiteľky na jazykovom vzdelávaní ma Malte</a:t>
            </a:r>
          </a:p>
          <a:p>
            <a:pPr lvl="1"/>
            <a:r>
              <a:rPr lang="pl-PL" dirty="0"/>
              <a:t>prípravná návšteva</a:t>
            </a:r>
          </a:p>
          <a:p>
            <a:pPr lvl="1"/>
            <a:r>
              <a:rPr lang="sk-SK" dirty="0"/>
              <a:t>10 študentov v hlavom meste </a:t>
            </a:r>
          </a:p>
          <a:p>
            <a:pPr marL="457200" lvl="1" indent="0">
              <a:buNone/>
            </a:pPr>
            <a:r>
              <a:rPr lang="sk-SK" dirty="0"/>
              <a:t>	chorvátska Záhreb</a:t>
            </a:r>
            <a:endParaRPr lang="pl-PL" dirty="0"/>
          </a:p>
          <a:p>
            <a:pPr lvl="1"/>
            <a:r>
              <a:rPr lang="sk-SK" dirty="0"/>
              <a:t>10 študentov v poľskom meste Turek</a:t>
            </a:r>
          </a:p>
          <a:p>
            <a:pPr lvl="1"/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9CA413BA-49B5-2C4A-08B7-F87237978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02" y="3185890"/>
            <a:ext cx="4038410" cy="3095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193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2E33B-4982-D553-582E-2EECA723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dirty="0"/>
              <a:t>      Erasmus+ na </a:t>
            </a:r>
            <a:r>
              <a:rPr lang="sk-SK" dirty="0" err="1"/>
              <a:t>Adlerke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CC2D825-CA04-9881-5773-99CEF9C8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33" y="216801"/>
            <a:ext cx="2900425" cy="1051287"/>
          </a:xfrm>
          <a:prstGeom prst="rect">
            <a:avLst/>
          </a:prstGeom>
        </p:spPr>
      </p:pic>
      <p:pic>
        <p:nvPicPr>
          <p:cNvPr id="3" name="Zástupný objekt pre obsah 5">
            <a:extLst>
              <a:ext uri="{FF2B5EF4-FFF2-40B4-BE49-F238E27FC236}">
                <a16:creationId xmlns:a16="http://schemas.microsoft.com/office/drawing/2014/main" id="{77D0A34E-3555-D2F1-EBE3-751060119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322" y="222281"/>
            <a:ext cx="1062181" cy="1051287"/>
          </a:xfrm>
          <a:prstGeom prst="rect">
            <a:avLst/>
          </a:prstGeom>
        </p:spPr>
      </p:pic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C6F36309-F6CA-6F32-B79B-92B78EC1A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1905000"/>
            <a:ext cx="8915400" cy="4730719"/>
          </a:xfrm>
        </p:spPr>
        <p:txBody>
          <a:bodyPr>
            <a:normAutofit/>
          </a:bodyPr>
          <a:lstStyle/>
          <a:p>
            <a:r>
              <a:rPr lang="sk-SK" dirty="0"/>
              <a:t>2023/2027 KA101 OVP</a:t>
            </a:r>
          </a:p>
          <a:p>
            <a:pPr lvl="1"/>
            <a:r>
              <a:rPr lang="sk-SK" b="1" dirty="0"/>
              <a:t>schválená akreditácia</a:t>
            </a:r>
          </a:p>
          <a:p>
            <a:pPr lvl="1"/>
            <a:endParaRPr lang="sk-SK" dirty="0"/>
          </a:p>
          <a:p>
            <a:r>
              <a:rPr lang="sk-SK" b="1" dirty="0"/>
              <a:t>Podmienky účasti na krátkodobej mobilite Erasmus+</a:t>
            </a:r>
          </a:p>
          <a:p>
            <a:pPr lvl="1"/>
            <a:r>
              <a:rPr lang="sk-SK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výber žiakov podľa zamerania a typu projektu,</a:t>
            </a:r>
          </a:p>
          <a:p>
            <a:pPr lvl="1"/>
            <a:r>
              <a:rPr lang="sk-SK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prospech,</a:t>
            </a:r>
          </a:p>
          <a:p>
            <a:pPr lvl="1"/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z anglického jazyka (okrem pobytu v ČR),</a:t>
            </a:r>
          </a:p>
          <a:p>
            <a:pPr lvl="1"/>
            <a:r>
              <a:rPr lang="sk-SK" sz="1800" kern="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riaditeľ školy nepovolí účasť na Erasmus+ žiakovi, ktorému v danom a predchádzajúcom školskom roku bola znížená známka zo správania. V prípade, že žiak má IŠP zo zdravotných dôvodov, rozhoduje o povolení zúčastniť sa pobytu riaditeľ školy,</a:t>
            </a:r>
          </a:p>
          <a:p>
            <a:pPr lvl="1"/>
            <a:r>
              <a:rPr lang="sk-SK" sz="1800" kern="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ostatné podmienky sa stanovujú na základe podmienok daných inštitúciou, ktorá sprostredkováva Erasmus+.</a:t>
            </a:r>
            <a:endParaRPr lang="sk-SK" b="1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07248743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2572</TotalTime>
  <Words>384</Words>
  <Application>Microsoft Office PowerPoint</Application>
  <PresentationFormat>Širokouhlá</PresentationFormat>
  <Paragraphs>84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Dym</vt:lpstr>
      <vt:lpstr>Erasmus+ na Adlerke</vt:lpstr>
      <vt:lpstr>Čo je Erasmus+</vt:lpstr>
      <vt:lpstr>      Erasmus+ na Adlerke</vt:lpstr>
      <vt:lpstr>      Erasmus+ na Adlerke</vt:lpstr>
      <vt:lpstr>      Erasmus+ na Adlerke</vt:lpstr>
      <vt:lpstr>      Erasmus+ na Adlerke</vt:lpstr>
      <vt:lpstr>      Erasmus+ na Adlerke</vt:lpstr>
      <vt:lpstr>      Erasmus+ na Adlerke</vt:lpstr>
      <vt:lpstr>      Erasmus+ na Adlerke</vt:lpstr>
      <vt:lpstr>      Erasmus+ na Adlerke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na Adlerke</dc:title>
  <dc:creator>Ing. Katarína Sekáčová</dc:creator>
  <cp:lastModifiedBy>Ing. Katarína Sekáčová</cp:lastModifiedBy>
  <cp:revision>18</cp:revision>
  <cp:lastPrinted>2023-02-13T13:25:18Z</cp:lastPrinted>
  <dcterms:created xsi:type="dcterms:W3CDTF">2023-02-02T14:23:07Z</dcterms:created>
  <dcterms:modified xsi:type="dcterms:W3CDTF">2023-02-15T06:34:54Z</dcterms:modified>
</cp:coreProperties>
</file>